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6" r:id="rId5"/>
    <p:sldId id="260" r:id="rId6"/>
    <p:sldId id="277" r:id="rId7"/>
    <p:sldId id="266" r:id="rId8"/>
    <p:sldId id="278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70" r:id="rId18"/>
    <p:sldId id="284" r:id="rId19"/>
    <p:sldId id="274" r:id="rId20"/>
  </p:sldIdLst>
  <p:sldSz cx="12192000" cy="6858000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方正仿宋简体" panose="03000509000000000000" pitchFamily="65" charset="-122"/>
      <p:regular r:id="rId25"/>
    </p:embeddedFont>
    <p:embeddedFont>
      <p:font typeface="方正楷体简体" panose="03000509000000000000" pitchFamily="65" charset="-122"/>
      <p:regular r:id="rId26"/>
    </p:embeddedFont>
    <p:embeddedFont>
      <p:font typeface="黑体" panose="02010609060101010101" pitchFamily="49" charset="-122"/>
      <p:regular r:id="rId27"/>
    </p:embeddedFont>
    <p:embeddedFont>
      <p:font typeface="楷体" panose="02010609060101010101" pitchFamily="49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柃汐 左" initials="柃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A894"/>
    <a:srgbClr val="A8916C"/>
    <a:srgbClr val="746648"/>
    <a:srgbClr val="856651"/>
    <a:srgbClr val="C9BEAF"/>
    <a:srgbClr val="E9E3DB"/>
    <a:srgbClr val="EEE9E3"/>
    <a:srgbClr val="5A5738"/>
    <a:srgbClr val="453D2B"/>
    <a:srgbClr val="845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36" autoAdjust="0"/>
    <p:restoredTop sz="94660"/>
  </p:normalViewPr>
  <p:slideViewPr>
    <p:cSldViewPr snapToGrid="0">
      <p:cViewPr varScale="1">
        <p:scale>
          <a:sx n="68" d="100"/>
          <a:sy n="68" d="100"/>
        </p:scale>
        <p:origin x="8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C11DD-045C-4C50-A82B-00546C313BA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598EF-3200-4C1F-9C32-FD05C78AB5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77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F7B6F-F4A4-44B3-BD04-113518C0B9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03387-2965-4426-84E4-D39EFF0777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39"/>
          <p:cNvGrpSpPr/>
          <p:nvPr/>
        </p:nvGrpSpPr>
        <p:grpSpPr bwMode="auto">
          <a:xfrm>
            <a:off x="903344" y="3533775"/>
            <a:ext cx="899858" cy="899951"/>
            <a:chOff x="7427741" y="942535"/>
            <a:chExt cx="900000" cy="900000"/>
          </a:xfrm>
        </p:grpSpPr>
        <p:sp>
          <p:nvSpPr>
            <p:cNvPr id="7" name="矩形 6"/>
            <p:cNvSpPr/>
            <p:nvPr/>
          </p:nvSpPr>
          <p:spPr>
            <a:xfrm>
              <a:off x="7427741" y="942500"/>
              <a:ext cx="900254" cy="900162"/>
            </a:xfrm>
            <a:prstGeom prst="rect">
              <a:avLst/>
            </a:prstGeom>
            <a:noFill/>
            <a:ln w="19050">
              <a:solidFill>
                <a:srgbClr val="B6A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8" name="直接连接符 7"/>
            <p:cNvCxnSpPr>
              <a:stCxn id="7" idx="1"/>
              <a:endCxn id="7" idx="3"/>
            </p:cNvCxnSpPr>
            <p:nvPr/>
          </p:nvCxnSpPr>
          <p:spPr>
            <a:xfrm>
              <a:off x="7427741" y="1393375"/>
              <a:ext cx="900254" cy="0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7" idx="2"/>
              <a:endCxn id="7" idx="0"/>
            </p:cNvCxnSpPr>
            <p:nvPr/>
          </p:nvCxnSpPr>
          <p:spPr>
            <a:xfrm flipV="1">
              <a:off x="7878662" y="942500"/>
              <a:ext cx="0" cy="900162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39"/>
          <p:cNvGrpSpPr/>
          <p:nvPr/>
        </p:nvGrpSpPr>
        <p:grpSpPr bwMode="auto">
          <a:xfrm>
            <a:off x="1870406" y="3533750"/>
            <a:ext cx="899858" cy="899951"/>
            <a:chOff x="7427741" y="942535"/>
            <a:chExt cx="900000" cy="900000"/>
          </a:xfrm>
        </p:grpSpPr>
        <p:sp>
          <p:nvSpPr>
            <p:cNvPr id="11" name="矩形 10"/>
            <p:cNvSpPr/>
            <p:nvPr/>
          </p:nvSpPr>
          <p:spPr>
            <a:xfrm>
              <a:off x="7427741" y="942500"/>
              <a:ext cx="900254" cy="900162"/>
            </a:xfrm>
            <a:prstGeom prst="rect">
              <a:avLst/>
            </a:prstGeom>
            <a:noFill/>
            <a:ln w="19050">
              <a:solidFill>
                <a:srgbClr val="B6A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2" name="直接连接符 11"/>
            <p:cNvCxnSpPr>
              <a:stCxn id="11" idx="1"/>
              <a:endCxn id="11" idx="3"/>
            </p:cNvCxnSpPr>
            <p:nvPr/>
          </p:nvCxnSpPr>
          <p:spPr>
            <a:xfrm>
              <a:off x="7427741" y="1393375"/>
              <a:ext cx="900254" cy="0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1" idx="2"/>
              <a:endCxn id="11" idx="0"/>
            </p:cNvCxnSpPr>
            <p:nvPr/>
          </p:nvCxnSpPr>
          <p:spPr>
            <a:xfrm flipV="1">
              <a:off x="7878662" y="942500"/>
              <a:ext cx="0" cy="900162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39"/>
          <p:cNvGrpSpPr/>
          <p:nvPr/>
        </p:nvGrpSpPr>
        <p:grpSpPr bwMode="auto">
          <a:xfrm>
            <a:off x="2850138" y="3533832"/>
            <a:ext cx="899858" cy="899951"/>
            <a:chOff x="7427741" y="942535"/>
            <a:chExt cx="900000" cy="900000"/>
          </a:xfrm>
        </p:grpSpPr>
        <p:sp>
          <p:nvSpPr>
            <p:cNvPr id="15" name="矩形 14"/>
            <p:cNvSpPr/>
            <p:nvPr/>
          </p:nvSpPr>
          <p:spPr>
            <a:xfrm>
              <a:off x="7427741" y="942500"/>
              <a:ext cx="900254" cy="900162"/>
            </a:xfrm>
            <a:prstGeom prst="rect">
              <a:avLst/>
            </a:prstGeom>
            <a:noFill/>
            <a:ln w="19050">
              <a:solidFill>
                <a:srgbClr val="B6A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6" name="直接连接符 15"/>
            <p:cNvCxnSpPr>
              <a:stCxn id="15" idx="1"/>
              <a:endCxn id="15" idx="3"/>
            </p:cNvCxnSpPr>
            <p:nvPr/>
          </p:nvCxnSpPr>
          <p:spPr>
            <a:xfrm>
              <a:off x="7427741" y="1393375"/>
              <a:ext cx="900254" cy="0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15" idx="2"/>
              <a:endCxn id="15" idx="0"/>
            </p:cNvCxnSpPr>
            <p:nvPr/>
          </p:nvCxnSpPr>
          <p:spPr>
            <a:xfrm flipV="1">
              <a:off x="7878662" y="942500"/>
              <a:ext cx="0" cy="900162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39"/>
          <p:cNvGrpSpPr/>
          <p:nvPr/>
        </p:nvGrpSpPr>
        <p:grpSpPr bwMode="auto">
          <a:xfrm>
            <a:off x="3881612" y="3533832"/>
            <a:ext cx="899858" cy="899951"/>
            <a:chOff x="7427741" y="942535"/>
            <a:chExt cx="900000" cy="900000"/>
          </a:xfrm>
        </p:grpSpPr>
        <p:sp>
          <p:nvSpPr>
            <p:cNvPr id="19" name="矩形 18"/>
            <p:cNvSpPr/>
            <p:nvPr/>
          </p:nvSpPr>
          <p:spPr>
            <a:xfrm>
              <a:off x="7427741" y="942500"/>
              <a:ext cx="900254" cy="900162"/>
            </a:xfrm>
            <a:prstGeom prst="rect">
              <a:avLst/>
            </a:prstGeom>
            <a:noFill/>
            <a:ln w="19050">
              <a:solidFill>
                <a:srgbClr val="B6A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0" name="直接连接符 19"/>
            <p:cNvCxnSpPr>
              <a:stCxn id="19" idx="1"/>
              <a:endCxn id="19" idx="3"/>
            </p:cNvCxnSpPr>
            <p:nvPr/>
          </p:nvCxnSpPr>
          <p:spPr>
            <a:xfrm>
              <a:off x="7427741" y="1393375"/>
              <a:ext cx="900254" cy="0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19" idx="2"/>
              <a:endCxn id="19" idx="0"/>
            </p:cNvCxnSpPr>
            <p:nvPr/>
          </p:nvCxnSpPr>
          <p:spPr>
            <a:xfrm flipV="1">
              <a:off x="7878662" y="942500"/>
              <a:ext cx="0" cy="900162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标题 21"/>
          <p:cNvSpPr>
            <a:spLocks noGrp="1"/>
          </p:cNvSpPr>
          <p:nvPr>
            <p:ph type="title"/>
          </p:nvPr>
        </p:nvSpPr>
        <p:spPr>
          <a:xfrm>
            <a:off x="773056" y="1658891"/>
            <a:ext cx="10515600" cy="2852737"/>
          </a:xfrm>
        </p:spPr>
        <p:txBody>
          <a:bodyPr>
            <a:normAutofit/>
          </a:bodyPr>
          <a:lstStyle/>
          <a:p>
            <a:r>
              <a:rPr lang="zh-CN" altLang="en-US" sz="7200" b="1" kern="2000" spc="700" dirty="0">
                <a:solidFill>
                  <a:srgbClr val="85665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云计算技术</a:t>
            </a:r>
          </a:p>
        </p:txBody>
      </p:sp>
      <p:sp>
        <p:nvSpPr>
          <p:cNvPr id="23" name="文本占位符 2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汇报人：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计科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1802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张继伟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计科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1802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谢正宇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4" name="组合 39">
            <a:extLst>
              <a:ext uri="{FF2B5EF4-FFF2-40B4-BE49-F238E27FC236}">
                <a16:creationId xmlns:a16="http://schemas.microsoft.com/office/drawing/2014/main" id="{44314F45-368F-4094-82B4-62316A358AFE}"/>
              </a:ext>
            </a:extLst>
          </p:cNvPr>
          <p:cNvGrpSpPr/>
          <p:nvPr/>
        </p:nvGrpSpPr>
        <p:grpSpPr bwMode="auto">
          <a:xfrm>
            <a:off x="4913086" y="3533715"/>
            <a:ext cx="899858" cy="899951"/>
            <a:chOff x="7427741" y="942535"/>
            <a:chExt cx="900000" cy="9000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A835E52-444E-48E6-84C4-E5C7A7AD91A3}"/>
                </a:ext>
              </a:extLst>
            </p:cNvPr>
            <p:cNvSpPr/>
            <p:nvPr/>
          </p:nvSpPr>
          <p:spPr>
            <a:xfrm>
              <a:off x="7427741" y="942500"/>
              <a:ext cx="900254" cy="900162"/>
            </a:xfrm>
            <a:prstGeom prst="rect">
              <a:avLst/>
            </a:prstGeom>
            <a:noFill/>
            <a:ln w="19050">
              <a:solidFill>
                <a:srgbClr val="B6A8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D314218B-6841-4C7A-B88F-04B8F5B7EED6}"/>
                </a:ext>
              </a:extLst>
            </p:cNvPr>
            <p:cNvCxnSpPr>
              <a:stCxn id="25" idx="1"/>
              <a:endCxn id="25" idx="3"/>
            </p:cNvCxnSpPr>
            <p:nvPr/>
          </p:nvCxnSpPr>
          <p:spPr>
            <a:xfrm>
              <a:off x="7427741" y="1393375"/>
              <a:ext cx="900254" cy="0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136A14AE-3B05-4D65-9EB6-516896B725A5}"/>
                </a:ext>
              </a:extLst>
            </p:cNvPr>
            <p:cNvCxnSpPr>
              <a:stCxn id="25" idx="2"/>
              <a:endCxn id="25" idx="0"/>
            </p:cNvCxnSpPr>
            <p:nvPr/>
          </p:nvCxnSpPr>
          <p:spPr>
            <a:xfrm flipV="1">
              <a:off x="7878662" y="942500"/>
              <a:ext cx="0" cy="900162"/>
            </a:xfrm>
            <a:prstGeom prst="line">
              <a:avLst/>
            </a:prstGeom>
            <a:ln w="19050">
              <a:solidFill>
                <a:srgbClr val="B6A89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样例三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5A3C7D-7992-4168-ADA9-CA3911B5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025216"/>
            <a:ext cx="7613040" cy="35207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1835DD-56BB-4C72-B1ED-D041D7CB8135}"/>
              </a:ext>
            </a:extLst>
          </p:cNvPr>
          <p:cNvSpPr txBox="1"/>
          <p:nvPr/>
        </p:nvSpPr>
        <p:spPr>
          <a:xfrm>
            <a:off x="8686799" y="3136612"/>
            <a:ext cx="3062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验证</a:t>
            </a:r>
            <a:r>
              <a:rPr lang="en-US" altLang="zh-CN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GET</a:t>
            </a:r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22960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样例四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CE2AAB-75C9-40D9-840A-5B12D77E0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06" y="2025216"/>
            <a:ext cx="7529212" cy="32540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070B21-5CD0-4D5C-BD63-D7F1755B629D}"/>
              </a:ext>
            </a:extLst>
          </p:cNvPr>
          <p:cNvSpPr txBox="1"/>
          <p:nvPr/>
        </p:nvSpPr>
        <p:spPr>
          <a:xfrm>
            <a:off x="8410352" y="3013027"/>
            <a:ext cx="317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获取未插入数据</a:t>
            </a:r>
          </a:p>
        </p:txBody>
      </p:sp>
    </p:spTree>
    <p:extLst>
      <p:ext uri="{BB962C8B-B14F-4D97-AF65-F5344CB8AC3E}">
        <p14:creationId xmlns:p14="http://schemas.microsoft.com/office/powerpoint/2010/main" val="8315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样例五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F1E475-1D67-4D86-AE19-F2B24897A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5" y="2025216"/>
            <a:ext cx="8451312" cy="35817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F3C7CB-87EF-4915-8D0F-FEC43619831D}"/>
              </a:ext>
            </a:extLst>
          </p:cNvPr>
          <p:cNvSpPr txBox="1"/>
          <p:nvPr/>
        </p:nvSpPr>
        <p:spPr>
          <a:xfrm>
            <a:off x="9122735" y="3184475"/>
            <a:ext cx="2626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重启协调者</a:t>
            </a:r>
          </a:p>
        </p:txBody>
      </p:sp>
    </p:spTree>
    <p:extLst>
      <p:ext uri="{BB962C8B-B14F-4D97-AF65-F5344CB8AC3E}">
        <p14:creationId xmlns:p14="http://schemas.microsoft.com/office/powerpoint/2010/main" val="365306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样例六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977CE6-14B2-4D59-81FE-5822F6E95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12" y="2025216"/>
            <a:ext cx="7483488" cy="37188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828513-ED3B-4C9B-B0EB-F6C461F35391}"/>
              </a:ext>
            </a:extLst>
          </p:cNvPr>
          <p:cNvSpPr txBox="1"/>
          <p:nvPr/>
        </p:nvSpPr>
        <p:spPr>
          <a:xfrm>
            <a:off x="8213980" y="3136612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修改已有键值</a:t>
            </a:r>
          </a:p>
        </p:txBody>
      </p:sp>
    </p:spTree>
    <p:extLst>
      <p:ext uri="{BB962C8B-B14F-4D97-AF65-F5344CB8AC3E}">
        <p14:creationId xmlns:p14="http://schemas.microsoft.com/office/powerpoint/2010/main" val="94771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样例七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F6A88-8A24-4A80-88E9-5F868FD15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84" y="2025216"/>
            <a:ext cx="7544454" cy="33759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002A36-40CC-4F22-A58E-E2504CF79BBD}"/>
              </a:ext>
            </a:extLst>
          </p:cNvPr>
          <p:cNvSpPr txBox="1"/>
          <p:nvPr/>
        </p:nvSpPr>
        <p:spPr>
          <a:xfrm>
            <a:off x="8575487" y="3327991"/>
            <a:ext cx="309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验证</a:t>
            </a:r>
            <a:r>
              <a:rPr lang="en-US" altLang="zh-CN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DEL</a:t>
            </a:r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61324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样例八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66183A-984A-4D79-BE72-1DBAC1C7D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7" y="1773800"/>
            <a:ext cx="7567316" cy="406181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FC0518-AADA-40CB-913F-D563D0BBD386}"/>
              </a:ext>
            </a:extLst>
          </p:cNvPr>
          <p:cNvSpPr txBox="1"/>
          <p:nvPr/>
        </p:nvSpPr>
        <p:spPr>
          <a:xfrm>
            <a:off x="8335926" y="3219931"/>
            <a:ext cx="3189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某一参与者故障</a:t>
            </a:r>
          </a:p>
        </p:txBody>
      </p:sp>
    </p:spTree>
    <p:extLst>
      <p:ext uri="{BB962C8B-B14F-4D97-AF65-F5344CB8AC3E}">
        <p14:creationId xmlns:p14="http://schemas.microsoft.com/office/powerpoint/2010/main" val="31732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样例九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76614C-02C3-4CA1-B494-696DB2241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68" y="1821728"/>
            <a:ext cx="7628281" cy="37036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8149A0-30E4-4518-99E6-2DD174C09650}"/>
              </a:ext>
            </a:extLst>
          </p:cNvPr>
          <p:cNvSpPr txBox="1"/>
          <p:nvPr/>
        </p:nvSpPr>
        <p:spPr>
          <a:xfrm>
            <a:off x="8591549" y="3151250"/>
            <a:ext cx="305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所有参与者故障</a:t>
            </a:r>
          </a:p>
        </p:txBody>
      </p:sp>
    </p:spTree>
    <p:extLst>
      <p:ext uri="{BB962C8B-B14F-4D97-AF65-F5344CB8AC3E}">
        <p14:creationId xmlns:p14="http://schemas.microsoft.com/office/powerpoint/2010/main" val="185705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0" r="6795" b="17987"/>
          <a:stretch>
            <a:fillRect/>
          </a:stretch>
        </p:blipFill>
        <p:spPr>
          <a:xfrm>
            <a:off x="2747962" y="3969891"/>
            <a:ext cx="6696076" cy="2860338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644876" y="1457940"/>
            <a:ext cx="2529657" cy="2092881"/>
            <a:chOff x="2644876" y="1848465"/>
            <a:chExt cx="2529657" cy="2092881"/>
          </a:xfrm>
        </p:grpSpPr>
        <p:sp>
          <p:nvSpPr>
            <p:cNvPr id="12" name="文本框 11"/>
            <p:cNvSpPr txBox="1"/>
            <p:nvPr/>
          </p:nvSpPr>
          <p:spPr>
            <a:xfrm>
              <a:off x="2657475" y="1848465"/>
              <a:ext cx="2517058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dirty="0">
                  <a:solidFill>
                    <a:srgbClr val="85665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04</a:t>
              </a:r>
              <a:endParaRPr lang="zh-CN" altLang="en-US" sz="13000" dirty="0">
                <a:solidFill>
                  <a:srgbClr val="85665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644876" y="2856805"/>
              <a:ext cx="2517058" cy="373622"/>
            </a:xfrm>
            <a:prstGeom prst="rect">
              <a:avLst/>
            </a:prstGeom>
            <a:solidFill>
              <a:srgbClr val="EEE9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标题 8"/>
          <p:cNvSpPr txBox="1"/>
          <p:nvPr/>
        </p:nvSpPr>
        <p:spPr>
          <a:xfrm>
            <a:off x="5063613" y="1919389"/>
            <a:ext cx="5348749" cy="9347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代码演示</a:t>
            </a:r>
            <a:endParaRPr lang="zh-CN" altLang="en-US" sz="5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174533" y="2854120"/>
            <a:ext cx="4131392" cy="0"/>
          </a:xfrm>
          <a:prstGeom prst="line">
            <a:avLst/>
          </a:prstGeom>
          <a:ln w="12700">
            <a:solidFill>
              <a:srgbClr val="B6A8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代码演示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33AFAE-147E-49DD-BD74-7A8166D41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776" y="2025216"/>
            <a:ext cx="3166975" cy="31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19451" y="1122363"/>
            <a:ext cx="5753100" cy="2387600"/>
          </a:xfrm>
        </p:spPr>
        <p:txBody>
          <a:bodyPr/>
          <a:lstStyle/>
          <a:p>
            <a:pPr algn="dist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方正楷体简体" panose="03000509000000000000" pitchFamily="65" charset="-122"/>
                <a:ea typeface="方正楷体简体" panose="03000509000000000000" pitchFamily="65" charset="-122"/>
              </a:rPr>
              <a:t>谢谢观赏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19450" y="3602038"/>
            <a:ext cx="5753101" cy="1655762"/>
          </a:xfrm>
        </p:spPr>
        <p:txBody>
          <a:bodyPr/>
          <a:lstStyle/>
          <a:p>
            <a:pPr algn="dist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THANKS FOR WATCHING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12"/>
          <p:cNvGrpSpPr/>
          <p:nvPr/>
        </p:nvGrpSpPr>
        <p:grpSpPr>
          <a:xfrm>
            <a:off x="10359313" y="1272734"/>
            <a:ext cx="860296" cy="2538681"/>
            <a:chOff x="1095828" y="2232657"/>
            <a:chExt cx="860296" cy="2538681"/>
          </a:xfrm>
        </p:grpSpPr>
        <p:cxnSp>
          <p:nvCxnSpPr>
            <p:cNvPr id="7" name="直线连接符 9"/>
            <p:cNvCxnSpPr/>
            <p:nvPr/>
          </p:nvCxnSpPr>
          <p:spPr>
            <a:xfrm>
              <a:off x="1095828" y="2232657"/>
              <a:ext cx="860296" cy="0"/>
            </a:xfrm>
            <a:prstGeom prst="line">
              <a:avLst/>
            </a:prstGeom>
            <a:ln w="19050" cmpd="sng">
              <a:solidFill>
                <a:srgbClr val="B6A89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11"/>
            <p:cNvCxnSpPr/>
            <p:nvPr/>
          </p:nvCxnSpPr>
          <p:spPr>
            <a:xfrm>
              <a:off x="1095828" y="4771338"/>
              <a:ext cx="860296" cy="0"/>
            </a:xfrm>
            <a:prstGeom prst="line">
              <a:avLst/>
            </a:prstGeom>
            <a:ln w="19050" cmpd="sng">
              <a:solidFill>
                <a:srgbClr val="B6A89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1590675" y="1396559"/>
            <a:ext cx="4171950" cy="575116"/>
            <a:chOff x="1581150" y="1006034"/>
            <a:chExt cx="4171950" cy="575116"/>
          </a:xfrm>
        </p:grpSpPr>
        <p:sp>
          <p:nvSpPr>
            <p:cNvPr id="14" name="双括号 13"/>
            <p:cNvSpPr/>
            <p:nvPr/>
          </p:nvSpPr>
          <p:spPr>
            <a:xfrm>
              <a:off x="1581150" y="1006034"/>
              <a:ext cx="575764" cy="575116"/>
            </a:xfrm>
            <a:prstGeom prst="bracketPair">
              <a:avLst/>
            </a:prstGeom>
            <a:ln w="19050">
              <a:solidFill>
                <a:srgbClr val="B6A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 anchorCtr="1"/>
            <a:lstStyle/>
            <a:p>
              <a:pPr algn="ctr"/>
              <a:r>
                <a:rPr lang="zh-CN" altLang="en-US" sz="2400" b="1" dirty="0">
                  <a:solidFill>
                    <a:srgbClr val="85665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rPr>
                <a:t>壹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24100" y="1057275"/>
              <a:ext cx="34290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latin typeface="楷体" panose="02010609060101010101" pitchFamily="49" charset="-122"/>
                  <a:ea typeface="楷体" panose="02010609060101010101" pitchFamily="49" charset="-122"/>
                  <a:sym typeface="+mn-ea"/>
                </a:rPr>
                <a:t>实验要求</a:t>
              </a:r>
              <a:endPara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62625" y="1401320"/>
            <a:ext cx="4171950" cy="575116"/>
            <a:chOff x="1581150" y="1006034"/>
            <a:chExt cx="4171950" cy="575116"/>
          </a:xfrm>
        </p:grpSpPr>
        <p:sp>
          <p:nvSpPr>
            <p:cNvPr id="18" name="双括号 17"/>
            <p:cNvSpPr/>
            <p:nvPr/>
          </p:nvSpPr>
          <p:spPr>
            <a:xfrm>
              <a:off x="1581150" y="1006034"/>
              <a:ext cx="575764" cy="575116"/>
            </a:xfrm>
            <a:prstGeom prst="bracketPair">
              <a:avLst/>
            </a:prstGeom>
            <a:ln w="19050">
              <a:solidFill>
                <a:srgbClr val="B6A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 anchorCtr="1"/>
            <a:lstStyle/>
            <a:p>
              <a:pPr algn="ctr"/>
              <a:r>
                <a:rPr lang="zh-CN" altLang="en-US" sz="2400" b="1" dirty="0">
                  <a:solidFill>
                    <a:srgbClr val="85665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rPr>
                <a:t>贰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324100" y="1057275"/>
              <a:ext cx="34290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实验构想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590675" y="2793778"/>
            <a:ext cx="4171950" cy="575116"/>
            <a:chOff x="1581150" y="1006034"/>
            <a:chExt cx="4171950" cy="575116"/>
          </a:xfrm>
        </p:grpSpPr>
        <p:sp>
          <p:nvSpPr>
            <p:cNvPr id="21" name="双括号 20"/>
            <p:cNvSpPr/>
            <p:nvPr/>
          </p:nvSpPr>
          <p:spPr>
            <a:xfrm>
              <a:off x="1581150" y="1006034"/>
              <a:ext cx="575764" cy="575116"/>
            </a:xfrm>
            <a:prstGeom prst="bracketPair">
              <a:avLst/>
            </a:prstGeom>
            <a:ln w="19050">
              <a:solidFill>
                <a:srgbClr val="B6A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 anchorCtr="1"/>
            <a:lstStyle/>
            <a:p>
              <a:pPr algn="ctr"/>
              <a:r>
                <a:rPr lang="zh-CN" altLang="en-US" sz="2400" b="1" dirty="0">
                  <a:solidFill>
                    <a:srgbClr val="85665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rPr>
                <a:t>叁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324100" y="1057275"/>
              <a:ext cx="34290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实验解析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62625" y="2793778"/>
            <a:ext cx="4171950" cy="575116"/>
            <a:chOff x="1581150" y="1006034"/>
            <a:chExt cx="4171950" cy="575116"/>
          </a:xfrm>
        </p:grpSpPr>
        <p:sp>
          <p:nvSpPr>
            <p:cNvPr id="24" name="双括号 23"/>
            <p:cNvSpPr/>
            <p:nvPr/>
          </p:nvSpPr>
          <p:spPr>
            <a:xfrm>
              <a:off x="1581150" y="1006034"/>
              <a:ext cx="575764" cy="575116"/>
            </a:xfrm>
            <a:prstGeom prst="bracketPair">
              <a:avLst/>
            </a:prstGeom>
            <a:ln w="19050">
              <a:solidFill>
                <a:srgbClr val="B6A8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 anchorCtr="1"/>
            <a:lstStyle/>
            <a:p>
              <a:pPr algn="ctr"/>
              <a:r>
                <a:rPr lang="zh-CN" altLang="en-US" sz="2400" b="1" dirty="0">
                  <a:solidFill>
                    <a:srgbClr val="856651"/>
                  </a:solidFill>
                  <a:latin typeface="方正仿宋简体" panose="03000509000000000000" pitchFamily="65" charset="-122"/>
                  <a:ea typeface="方正仿宋简体" panose="03000509000000000000" pitchFamily="65" charset="-122"/>
                </a:rPr>
                <a:t>肆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324100" y="1057275"/>
              <a:ext cx="342900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代码演示</a:t>
              </a:r>
            </a:p>
          </p:txBody>
        </p:sp>
      </p:grpSp>
      <p:sp>
        <p:nvSpPr>
          <p:cNvPr id="26" name="标题 25"/>
          <p:cNvSpPr>
            <a:spLocks noGrp="1"/>
          </p:cNvSpPr>
          <p:nvPr>
            <p:ph type="title"/>
          </p:nvPr>
        </p:nvSpPr>
        <p:spPr>
          <a:xfrm>
            <a:off x="10273588" y="1548304"/>
            <a:ext cx="1001648" cy="2023567"/>
          </a:xfrm>
        </p:spPr>
        <p:txBody>
          <a:bodyPr vert="eaVert"/>
          <a:lstStyle/>
          <a:p>
            <a:pPr algn="dist"/>
            <a:r>
              <a:rPr lang="zh-CN" altLang="en-US" b="1" dirty="0">
                <a:solidFill>
                  <a:srgbClr val="856651"/>
                </a:solidFill>
                <a:latin typeface="方正仿宋简体" panose="03000509000000000000" pitchFamily="65" charset="-122"/>
                <a:ea typeface="方正仿宋简体" panose="03000509000000000000" pitchFamily="65" charset="-122"/>
              </a:rPr>
              <a:t>目录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" t="25247" r="3856" b="27259"/>
          <a:stretch>
            <a:fillRect/>
          </a:stretch>
        </p:blipFill>
        <p:spPr>
          <a:xfrm>
            <a:off x="2657475" y="4910562"/>
            <a:ext cx="6877050" cy="200308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644876" y="1457940"/>
            <a:ext cx="2529657" cy="2092881"/>
            <a:chOff x="2644876" y="1848465"/>
            <a:chExt cx="2529657" cy="2092881"/>
          </a:xfrm>
        </p:grpSpPr>
        <p:sp>
          <p:nvSpPr>
            <p:cNvPr id="7" name="文本框 6"/>
            <p:cNvSpPr txBox="1"/>
            <p:nvPr/>
          </p:nvSpPr>
          <p:spPr>
            <a:xfrm>
              <a:off x="2657475" y="1848465"/>
              <a:ext cx="2517058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dirty="0">
                  <a:solidFill>
                    <a:srgbClr val="85665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01</a:t>
              </a:r>
              <a:endParaRPr lang="zh-CN" altLang="en-US" sz="13000" dirty="0">
                <a:solidFill>
                  <a:srgbClr val="85665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644876" y="2894905"/>
              <a:ext cx="2517058" cy="373622"/>
            </a:xfrm>
            <a:prstGeom prst="rect">
              <a:avLst/>
            </a:prstGeom>
            <a:solidFill>
              <a:srgbClr val="EEE9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063613" y="1919389"/>
            <a:ext cx="5348749" cy="934731"/>
          </a:xfrm>
        </p:spPr>
        <p:txBody>
          <a:bodyPr>
            <a:normAutofit/>
          </a:bodyPr>
          <a:lstStyle/>
          <a:p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实验要求</a:t>
            </a:r>
            <a:endParaRPr lang="zh-CN" altLang="en-US" sz="5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174533" y="2854120"/>
            <a:ext cx="4131392" cy="0"/>
          </a:xfrm>
          <a:prstGeom prst="line">
            <a:avLst/>
          </a:prstGeom>
          <a:ln w="12700">
            <a:solidFill>
              <a:srgbClr val="B6A8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实验要求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2F7C86-9874-4155-A58A-277715595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6881"/>
            <a:ext cx="6027078" cy="28827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EF4C94-38A3-4177-9477-35EFC8502975}"/>
              </a:ext>
            </a:extLst>
          </p:cNvPr>
          <p:cNvSpPr txBox="1"/>
          <p:nvPr/>
        </p:nvSpPr>
        <p:spPr>
          <a:xfrm>
            <a:off x="6849375" y="1343203"/>
            <a:ext cx="49860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effectLst/>
                <a:latin typeface="-apple-system"/>
              </a:rPr>
              <a:t>a simple distributed KV store</a:t>
            </a: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b="0" i="0" dirty="0">
                <a:effectLst/>
                <a:latin typeface="-apple-system"/>
              </a:rPr>
              <a:t>maintain database consistency among multiple machines</a:t>
            </a: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SET   key   value</a:t>
            </a:r>
          </a:p>
          <a:p>
            <a:r>
              <a:rPr lang="en-US" altLang="zh-CN" dirty="0">
                <a:latin typeface="-apple-system"/>
              </a:rPr>
              <a:t>GET  key</a:t>
            </a:r>
          </a:p>
          <a:p>
            <a:r>
              <a:rPr lang="en-US" altLang="zh-CN" dirty="0">
                <a:latin typeface="-apple-system"/>
              </a:rPr>
              <a:t>DEL  key</a:t>
            </a: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The coordinator process may be killed and restart at any time for multiple times.</a:t>
            </a:r>
          </a:p>
          <a:p>
            <a:endParaRPr lang="en-US" altLang="zh-CN" dirty="0">
              <a:latin typeface="-apple-system"/>
            </a:endParaRPr>
          </a:p>
          <a:p>
            <a:r>
              <a:rPr lang="en-US" altLang="zh-CN" dirty="0">
                <a:latin typeface="-apple-system"/>
              </a:rPr>
              <a:t>Once a participant is dead, the coordinator should be able to remove it from the system, and correctly receive/conduct/reply clients' KV commands with the rest participants.</a:t>
            </a:r>
          </a:p>
          <a:p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endParaRPr lang="en-US" altLang="zh-CN" dirty="0">
              <a:latin typeface="-apple-system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5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t="24010" r="2875" b="9932"/>
          <a:stretch>
            <a:fillRect/>
          </a:stretch>
        </p:blipFill>
        <p:spPr>
          <a:xfrm>
            <a:off x="385762" y="4225572"/>
            <a:ext cx="6138863" cy="263711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644876" y="1457940"/>
            <a:ext cx="2529657" cy="2092881"/>
            <a:chOff x="2644876" y="1848465"/>
            <a:chExt cx="2529657" cy="2092881"/>
          </a:xfrm>
        </p:grpSpPr>
        <p:sp>
          <p:nvSpPr>
            <p:cNvPr id="17" name="文本框 16"/>
            <p:cNvSpPr txBox="1"/>
            <p:nvPr/>
          </p:nvSpPr>
          <p:spPr>
            <a:xfrm>
              <a:off x="2657475" y="1848465"/>
              <a:ext cx="2517058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dirty="0">
                  <a:solidFill>
                    <a:srgbClr val="85665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02</a:t>
              </a:r>
              <a:endParaRPr lang="zh-CN" altLang="en-US" sz="13000" dirty="0">
                <a:solidFill>
                  <a:srgbClr val="85665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644876" y="2894905"/>
              <a:ext cx="2517058" cy="373622"/>
            </a:xfrm>
            <a:prstGeom prst="rect">
              <a:avLst/>
            </a:prstGeom>
            <a:solidFill>
              <a:srgbClr val="EEE9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标题 8"/>
          <p:cNvSpPr txBox="1"/>
          <p:nvPr/>
        </p:nvSpPr>
        <p:spPr>
          <a:xfrm>
            <a:off x="5063613" y="1919389"/>
            <a:ext cx="5348749" cy="9347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实验构想</a:t>
            </a:r>
            <a:endParaRPr lang="zh-CN" altLang="en-US" sz="5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174533" y="2854120"/>
            <a:ext cx="4131392" cy="0"/>
          </a:xfrm>
          <a:prstGeom prst="line">
            <a:avLst/>
          </a:prstGeom>
          <a:ln w="12700">
            <a:solidFill>
              <a:srgbClr val="B6A8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实验构想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AFA467E-DD79-422B-A5A2-ACE885DBF51A}"/>
              </a:ext>
            </a:extLst>
          </p:cNvPr>
          <p:cNvSpPr/>
          <p:nvPr/>
        </p:nvSpPr>
        <p:spPr>
          <a:xfrm>
            <a:off x="5699486" y="2366504"/>
            <a:ext cx="793028" cy="14666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2800" dirty="0"/>
              <a:t>协</a:t>
            </a:r>
            <a:endParaRPr lang="en-US" altLang="zh-CN" sz="2800" dirty="0"/>
          </a:p>
          <a:p>
            <a:pPr algn="ctr"/>
            <a:r>
              <a:rPr lang="zh-CN" altLang="en-US" sz="2800" dirty="0"/>
              <a:t>调者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1ED138A-A19B-48A0-A3EB-1141EE827148}"/>
              </a:ext>
            </a:extLst>
          </p:cNvPr>
          <p:cNvSpPr/>
          <p:nvPr/>
        </p:nvSpPr>
        <p:spPr>
          <a:xfrm>
            <a:off x="1628113" y="2573537"/>
            <a:ext cx="1827470" cy="105262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客户端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3DC697B-C643-47C8-A022-98E52932CCC5}"/>
              </a:ext>
            </a:extLst>
          </p:cNvPr>
          <p:cNvSpPr/>
          <p:nvPr/>
        </p:nvSpPr>
        <p:spPr>
          <a:xfrm>
            <a:off x="8736418" y="1212111"/>
            <a:ext cx="1424763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参与者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3801BDD-3770-479A-8320-1460C338E965}"/>
              </a:ext>
            </a:extLst>
          </p:cNvPr>
          <p:cNvSpPr/>
          <p:nvPr/>
        </p:nvSpPr>
        <p:spPr>
          <a:xfrm>
            <a:off x="8736417" y="2597521"/>
            <a:ext cx="1424763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参与者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D990E36-6EE1-4A13-9DF0-2488FCAE620D}"/>
              </a:ext>
            </a:extLst>
          </p:cNvPr>
          <p:cNvSpPr/>
          <p:nvPr/>
        </p:nvSpPr>
        <p:spPr>
          <a:xfrm>
            <a:off x="8736418" y="3845664"/>
            <a:ext cx="1424763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参与者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D9C2EB7-A5DF-4C0C-B55A-4D27C56B638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6492514" y="1669311"/>
            <a:ext cx="2243904" cy="14305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B3D40C8-314A-4CBA-8B79-F158A1561E77}"/>
              </a:ext>
            </a:extLst>
          </p:cNvPr>
          <p:cNvCxnSpPr>
            <a:stCxn id="12" idx="1"/>
            <a:endCxn id="5" idx="3"/>
          </p:cNvCxnSpPr>
          <p:nvPr/>
        </p:nvCxnSpPr>
        <p:spPr>
          <a:xfrm flipH="1" flipV="1">
            <a:off x="6492514" y="3099850"/>
            <a:ext cx="2243904" cy="120301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6E10EDF-E0EB-4211-9960-69EFFD6F4052}"/>
              </a:ext>
            </a:extLst>
          </p:cNvPr>
          <p:cNvCxnSpPr>
            <a:stCxn id="11" idx="1"/>
            <a:endCxn id="5" idx="3"/>
          </p:cNvCxnSpPr>
          <p:nvPr/>
        </p:nvCxnSpPr>
        <p:spPr>
          <a:xfrm flipH="1">
            <a:off x="6492514" y="3054721"/>
            <a:ext cx="2243903" cy="4512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E6F1312-C75D-4202-B926-3370522B5491}"/>
              </a:ext>
            </a:extLst>
          </p:cNvPr>
          <p:cNvCxnSpPr>
            <a:stCxn id="6" idx="6"/>
            <a:endCxn id="5" idx="1"/>
          </p:cNvCxnSpPr>
          <p:nvPr/>
        </p:nvCxnSpPr>
        <p:spPr>
          <a:xfrm>
            <a:off x="3455583" y="3099849"/>
            <a:ext cx="2243903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3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2661" r="5548" b="4254"/>
          <a:stretch>
            <a:fillRect/>
          </a:stretch>
        </p:blipFill>
        <p:spPr>
          <a:xfrm>
            <a:off x="6302952" y="3684270"/>
            <a:ext cx="5231823" cy="312610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644876" y="1457940"/>
            <a:ext cx="2529657" cy="2092881"/>
            <a:chOff x="2644876" y="1848465"/>
            <a:chExt cx="2529657" cy="2092881"/>
          </a:xfrm>
        </p:grpSpPr>
        <p:sp>
          <p:nvSpPr>
            <p:cNvPr id="12" name="文本框 11"/>
            <p:cNvSpPr txBox="1"/>
            <p:nvPr/>
          </p:nvSpPr>
          <p:spPr>
            <a:xfrm>
              <a:off x="2657475" y="1848465"/>
              <a:ext cx="2517058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dirty="0">
                  <a:solidFill>
                    <a:srgbClr val="85665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03</a:t>
              </a:r>
              <a:endParaRPr lang="zh-CN" altLang="en-US" sz="13000" dirty="0">
                <a:solidFill>
                  <a:srgbClr val="85665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644876" y="2961580"/>
              <a:ext cx="2517058" cy="373622"/>
            </a:xfrm>
            <a:prstGeom prst="rect">
              <a:avLst/>
            </a:prstGeom>
            <a:solidFill>
              <a:srgbClr val="EEE9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标题 8"/>
          <p:cNvSpPr txBox="1"/>
          <p:nvPr/>
        </p:nvSpPr>
        <p:spPr>
          <a:xfrm>
            <a:off x="5063613" y="1919389"/>
            <a:ext cx="5348749" cy="9347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174533" y="2854120"/>
            <a:ext cx="4131392" cy="0"/>
          </a:xfrm>
          <a:prstGeom prst="line">
            <a:avLst/>
          </a:prstGeom>
          <a:ln w="12700">
            <a:solidFill>
              <a:srgbClr val="B6A8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样例一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C2D523-F43A-41B5-B95F-C770D69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02" y="2025216"/>
            <a:ext cx="7468247" cy="30330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3EF327-67DE-4C2C-B1F8-28DEE769A5C2}"/>
              </a:ext>
            </a:extLst>
          </p:cNvPr>
          <p:cNvSpPr txBox="1"/>
          <p:nvPr/>
        </p:nvSpPr>
        <p:spPr>
          <a:xfrm>
            <a:off x="9165266" y="2626241"/>
            <a:ext cx="29345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运行成功</a:t>
            </a:r>
            <a:endParaRPr lang="en-US" altLang="zh-CN" sz="3200" dirty="0">
              <a:latin typeface="方正仿宋简体" panose="03000509000000000000" pitchFamily="65" charset="-122"/>
              <a:ea typeface="方正仿宋简体" panose="03000509000000000000" pitchFamily="65" charset="-122"/>
            </a:endParaRPr>
          </a:p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即代码跑起来</a:t>
            </a:r>
          </a:p>
        </p:txBody>
      </p:sp>
    </p:spTree>
    <p:extLst>
      <p:ext uri="{BB962C8B-B14F-4D97-AF65-F5344CB8AC3E}">
        <p14:creationId xmlns:p14="http://schemas.microsoft.com/office/powerpoint/2010/main" val="264526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0" y="809625"/>
            <a:ext cx="990600" cy="0"/>
          </a:xfrm>
          <a:prstGeom prst="line">
            <a:avLst/>
          </a:prstGeom>
          <a:ln w="19050">
            <a:solidFill>
              <a:srgbClr val="C9BE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1"/>
          <p:cNvSpPr txBox="1"/>
          <p:nvPr/>
        </p:nvSpPr>
        <p:spPr>
          <a:xfrm>
            <a:off x="1085851" y="393701"/>
            <a:ext cx="3905250" cy="76834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实验解析</a:t>
            </a:r>
            <a:r>
              <a:rPr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样例二</a:t>
            </a:r>
          </a:p>
        </p:txBody>
      </p:sp>
      <p:sp>
        <p:nvSpPr>
          <p:cNvPr id="4" name="MH_Other_4"/>
          <p:cNvSpPr/>
          <p:nvPr>
            <p:custDataLst>
              <p:tags r:id="rId1"/>
            </p:custDataLst>
          </p:nvPr>
        </p:nvSpPr>
        <p:spPr bwMode="auto">
          <a:xfrm flipH="1">
            <a:off x="4991100" y="863168"/>
            <a:ext cx="7200899" cy="175055"/>
          </a:xfrm>
          <a:custGeom>
            <a:avLst/>
            <a:gdLst>
              <a:gd name="connsiteX0" fmla="*/ 0 w 9166507"/>
              <a:gd name="connsiteY0" fmla="*/ 0 h 172090"/>
              <a:gd name="connsiteX1" fmla="*/ 3642069 w 9166507"/>
              <a:gd name="connsiteY1" fmla="*/ 0 h 172090"/>
              <a:gd name="connsiteX2" fmla="*/ 3800727 w 9166507"/>
              <a:gd name="connsiteY2" fmla="*/ 154090 h 172090"/>
              <a:gd name="connsiteX3" fmla="*/ 9166507 w 9166507"/>
              <a:gd name="connsiteY3" fmla="*/ 154090 h 172090"/>
              <a:gd name="connsiteX4" fmla="*/ 9166507 w 9166507"/>
              <a:gd name="connsiteY4" fmla="*/ 172090 h 172090"/>
              <a:gd name="connsiteX5" fmla="*/ 3816423 w 9166507"/>
              <a:gd name="connsiteY5" fmla="*/ 172090 h 172090"/>
              <a:gd name="connsiteX6" fmla="*/ 3730507 w 9166507"/>
              <a:gd name="connsiteY6" fmla="*/ 172090 h 172090"/>
              <a:gd name="connsiteX7" fmla="*/ 0 w 9166507"/>
              <a:gd name="connsiteY7" fmla="*/ 172090 h 172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6507" h="172090">
                <a:moveTo>
                  <a:pt x="0" y="0"/>
                </a:moveTo>
                <a:lnTo>
                  <a:pt x="3642069" y="0"/>
                </a:lnTo>
                <a:lnTo>
                  <a:pt x="3800727" y="154090"/>
                </a:lnTo>
                <a:lnTo>
                  <a:pt x="9166507" y="154090"/>
                </a:lnTo>
                <a:lnTo>
                  <a:pt x="9166507" y="172090"/>
                </a:lnTo>
                <a:lnTo>
                  <a:pt x="3816423" y="172090"/>
                </a:lnTo>
                <a:lnTo>
                  <a:pt x="3730507" y="172090"/>
                </a:lnTo>
                <a:lnTo>
                  <a:pt x="0" y="172090"/>
                </a:lnTo>
                <a:close/>
              </a:path>
            </a:pathLst>
          </a:custGeom>
          <a:solidFill>
            <a:srgbClr val="C9BEA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496AE0-0E0B-4118-A07E-F39B488031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124" y="0"/>
            <a:ext cx="1044875" cy="1044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6951BB-3F77-4906-A593-4D997A32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6" y="2025216"/>
            <a:ext cx="7613040" cy="31854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663AAC-258B-4CA5-A38E-E76F3BC822E8}"/>
              </a:ext>
            </a:extLst>
          </p:cNvPr>
          <p:cNvSpPr txBox="1"/>
          <p:nvPr/>
        </p:nvSpPr>
        <p:spPr>
          <a:xfrm>
            <a:off x="8485223" y="2844225"/>
            <a:ext cx="2455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验证</a:t>
            </a:r>
            <a:r>
              <a:rPr lang="en-US" altLang="zh-CN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SET</a:t>
            </a:r>
            <a:r>
              <a:rPr lang="zh-CN" altLang="en-US" sz="3200" dirty="0">
                <a:latin typeface="方正仿宋简体" panose="03000509000000000000" pitchFamily="65" charset="-122"/>
                <a:ea typeface="方正仿宋简体" panose="03000509000000000000" pitchFamily="65" charset="-122"/>
              </a:rPr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208169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34000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216</Words>
  <Application>Microsoft Office PowerPoint</Application>
  <PresentationFormat>宽屏</PresentationFormat>
  <Paragraphs>64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黑体</vt:lpstr>
      <vt:lpstr>方正楷体简体</vt:lpstr>
      <vt:lpstr>方正仿宋简体</vt:lpstr>
      <vt:lpstr>等线</vt:lpstr>
      <vt:lpstr>等线 Light</vt:lpstr>
      <vt:lpstr>微软雅黑</vt:lpstr>
      <vt:lpstr>Arial</vt:lpstr>
      <vt:lpstr>楷体</vt:lpstr>
      <vt:lpstr>-apple-system</vt:lpstr>
      <vt:lpstr>Office 主题​​</vt:lpstr>
      <vt:lpstr>云计算技术</vt:lpstr>
      <vt:lpstr>目录</vt:lpstr>
      <vt:lpstr>实验要求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主题汇报</dc:title>
  <dc:creator>柃汐 左</dc:creator>
  <cp:lastModifiedBy>张 继伟</cp:lastModifiedBy>
  <cp:revision>62</cp:revision>
  <dcterms:created xsi:type="dcterms:W3CDTF">2019-03-19T12:17:00Z</dcterms:created>
  <dcterms:modified xsi:type="dcterms:W3CDTF">2021-06-15T08:29:01Z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2052-11.1.0.8415</vt:lpwstr>
  </property>
</Properties>
</file>